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65" r:id="rId2"/>
    <p:sldId id="256" r:id="rId3"/>
    <p:sldId id="258" r:id="rId4"/>
    <p:sldId id="259" r:id="rId5"/>
    <p:sldId id="261" r:id="rId6"/>
    <p:sldId id="263" r:id="rId7"/>
    <p:sldId id="264" r:id="rId8"/>
    <p:sldId id="266" r:id="rId9"/>
    <p:sldId id="269" r:id="rId10"/>
    <p:sldId id="267" r:id="rId11"/>
    <p:sldId id="268" r:id="rId12"/>
    <p:sldId id="270" r:id="rId13"/>
    <p:sldId id="272" r:id="rId14"/>
    <p:sldId id="277" r:id="rId15"/>
    <p:sldId id="273" r:id="rId16"/>
    <p:sldId id="275" r:id="rId17"/>
    <p:sldId id="274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D985"/>
    <a:srgbClr val="F5750B"/>
    <a:srgbClr val="F6C09C"/>
    <a:srgbClr val="F2A16A"/>
    <a:srgbClr val="FE8002"/>
    <a:srgbClr val="ED833B"/>
    <a:srgbClr val="E6A21A"/>
    <a:srgbClr val="F28712"/>
    <a:srgbClr val="F46F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8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B6330A-9C2A-4183-9CEC-98EEE6DBD7C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711ED-123D-45B2-A943-E83D7604DB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043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128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268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522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520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3293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583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347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187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1770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820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3358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84D88-5A91-44BE-9650-8F58854A69FA}" type="datetimeFigureOut">
              <a:rPr lang="cs-CZ" smtClean="0"/>
              <a:t>10.11.2025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B7EDD-9F33-47CC-BE56-3C81FC343B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196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svg"/><Relationship Id="rId3" Type="http://schemas.openxmlformats.org/officeDocument/2006/relationships/hyperlink" Target="http://www.vosmoa.cz/" TargetMode="External"/><Relationship Id="rId7" Type="http://schemas.openxmlformats.org/officeDocument/2006/relationships/image" Target="../media/image3.svg"/><Relationship Id="rId12" Type="http://schemas.openxmlformats.org/officeDocument/2006/relationships/image" Target="../media/image8.png"/><Relationship Id="rId2" Type="http://schemas.openxmlformats.org/officeDocument/2006/relationships/hyperlink" Target="mailto:info@vosmoa.cz" TargetMode="Externa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7.svg"/><Relationship Id="rId5" Type="http://schemas.openxmlformats.org/officeDocument/2006/relationships/hyperlink" Target="https://www.instagram.com/vosmoa/" TargetMode="External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hyperlink" Target="https://www.facebook.com/vosmoa.cz/" TargetMode="External"/><Relationship Id="rId9" Type="http://schemas.openxmlformats.org/officeDocument/2006/relationships/image" Target="../media/image5.sv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svg"/><Relationship Id="rId5" Type="http://schemas.openxmlformats.org/officeDocument/2006/relationships/image" Target="../media/image16.sv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sv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38.png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uSDrTDSD5Y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625BC2-F215-46C9-9BE5-5304CE3DA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A132B90B-2B5B-496C-8C51-D0C3227220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4" r="4684"/>
          <a:stretch/>
        </p:blipFill>
        <p:spPr>
          <a:xfrm>
            <a:off x="0" y="-1515926"/>
            <a:ext cx="12192000" cy="8531274"/>
          </a:xfr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E3C28DB-2B07-4207-ADE4-FA9216C25767}"/>
              </a:ext>
            </a:extLst>
          </p:cNvPr>
          <p:cNvSpPr/>
          <p:nvPr/>
        </p:nvSpPr>
        <p:spPr>
          <a:xfrm>
            <a:off x="0" y="3698038"/>
            <a:ext cx="7367451" cy="1325564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3C1DB9-92A6-4483-B802-3AFD7AD18122}"/>
              </a:ext>
            </a:extLst>
          </p:cNvPr>
          <p:cNvSpPr txBox="1"/>
          <p:nvPr/>
        </p:nvSpPr>
        <p:spPr>
          <a:xfrm>
            <a:off x="156755" y="3760655"/>
            <a:ext cx="77201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000000"/>
                </a:solidFill>
              </a:rPr>
              <a:t>Vyšší odborná škola mezinárodního obchodu a obchodní akademie</a:t>
            </a:r>
            <a:endParaRPr lang="cs-CZ" sz="3600" b="1" dirty="0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163A9C2A-84B9-49B1-914A-6ABA300786EB}"/>
              </a:ext>
            </a:extLst>
          </p:cNvPr>
          <p:cNvSpPr/>
          <p:nvPr/>
        </p:nvSpPr>
        <p:spPr>
          <a:xfrm>
            <a:off x="6096000" y="5294147"/>
            <a:ext cx="7245531" cy="835101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BB52E30-3A11-449F-814C-C03FD09656AB}"/>
              </a:ext>
            </a:extLst>
          </p:cNvPr>
          <p:cNvSpPr txBox="1"/>
          <p:nvPr/>
        </p:nvSpPr>
        <p:spPr>
          <a:xfrm>
            <a:off x="6287589" y="5450088"/>
            <a:ext cx="5904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Jablonec nad Nisou, Horní náměstí 15</a:t>
            </a:r>
          </a:p>
        </p:txBody>
      </p:sp>
    </p:spTree>
    <p:extLst>
      <p:ext uri="{BB962C8B-B14F-4D97-AF65-F5344CB8AC3E}">
        <p14:creationId xmlns:p14="http://schemas.microsoft.com/office/powerpoint/2010/main" val="33391636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40C423-C642-4944-AF9A-0361FBC4EB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652" y="123825"/>
            <a:ext cx="10358846" cy="1553591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05F0B21-B442-4702-A7D0-C4386E645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5600" y="1977110"/>
            <a:ext cx="9232900" cy="4597401"/>
          </a:xfrm>
        </p:spPr>
        <p:txBody>
          <a:bodyPr>
            <a:normAutofit/>
          </a:bodyPr>
          <a:lstStyle/>
          <a:p>
            <a:pPr algn="l"/>
            <a:r>
              <a:rPr lang="cs-CZ" altLang="cs-CZ" sz="2800" b="1" dirty="0"/>
              <a:t>Horní náměstí 15</a:t>
            </a:r>
            <a:br>
              <a:rPr lang="cs-CZ" altLang="cs-CZ" sz="2800" b="1" dirty="0"/>
            </a:br>
            <a:r>
              <a:rPr lang="cs-CZ" altLang="cs-CZ" sz="2800" b="1" dirty="0"/>
              <a:t>466  01 Jablonec nad Nisou</a:t>
            </a:r>
          </a:p>
          <a:p>
            <a:pPr algn="l"/>
            <a:endParaRPr lang="cs-CZ" altLang="cs-CZ" sz="2800" b="1" dirty="0"/>
          </a:p>
          <a:p>
            <a:pPr algn="l"/>
            <a:r>
              <a:rPr lang="cs-CZ" altLang="cs-CZ" sz="28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info@vosmoa.cz</a:t>
            </a:r>
            <a:r>
              <a:rPr lang="cs-CZ" altLang="cs-CZ" sz="28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pitchFamily="34" charset="0"/>
              </a:rPr>
              <a:t>   </a:t>
            </a:r>
          </a:p>
          <a:p>
            <a:pPr algn="l"/>
            <a:r>
              <a:rPr lang="cs-CZ" altLang="cs-CZ" sz="28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www.vosmoa.cz</a:t>
            </a:r>
            <a:endParaRPr lang="cs-CZ" altLang="cs-CZ" sz="2800" b="1" dirty="0">
              <a:solidFill>
                <a:schemeClr val="accent2">
                  <a:lumMod val="75000"/>
                </a:schemeClr>
              </a:solidFill>
              <a:latin typeface="Calibri Light" panose="020F0302020204030204" pitchFamily="34" charset="0"/>
            </a:endParaRPr>
          </a:p>
          <a:p>
            <a:pPr algn="l"/>
            <a:r>
              <a:rPr lang="cs-CZ" altLang="cs-CZ" sz="2800" b="1" dirty="0"/>
              <a:t>+420 483 312 364</a:t>
            </a:r>
          </a:p>
          <a:p>
            <a:pPr algn="l"/>
            <a:endParaRPr lang="cs-CZ" sz="2800" b="1" dirty="0"/>
          </a:p>
          <a:p>
            <a:pPr algn="l"/>
            <a:r>
              <a:rPr lang="cs-CZ" sz="28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facebook.com/vosmoa.cz/</a:t>
            </a:r>
            <a:endParaRPr lang="cs-CZ" sz="2800" b="1" dirty="0">
              <a:solidFill>
                <a:schemeClr val="accent2">
                  <a:lumMod val="75000"/>
                </a:schemeClr>
              </a:solidFill>
              <a:latin typeface="Calibri Light" panose="020F0302020204030204" pitchFamily="34" charset="0"/>
            </a:endParaRPr>
          </a:p>
          <a:p>
            <a:pPr algn="l"/>
            <a:r>
              <a:rPr lang="cs-CZ" sz="2800" b="1" dirty="0">
                <a:solidFill>
                  <a:schemeClr val="accent2">
                    <a:lumMod val="75000"/>
                  </a:schemeClr>
                </a:solidFill>
                <a:latin typeface="Calibri Light" panose="020F03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instagram.com/vosmoa/</a:t>
            </a:r>
            <a:endParaRPr lang="cs-CZ" sz="2800" b="1" dirty="0">
              <a:solidFill>
                <a:schemeClr val="accent2">
                  <a:lumMod val="7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7" name="Grafický objekt 16" descr="Značka">
            <a:extLst>
              <a:ext uri="{FF2B5EF4-FFF2-40B4-BE49-F238E27FC236}">
                <a16:creationId xmlns:a16="http://schemas.microsoft.com/office/drawing/2014/main" id="{B0F256EE-A084-430F-AC7A-1A6FE1188F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9673" y="2090271"/>
            <a:ext cx="725714" cy="635000"/>
          </a:xfrm>
          <a:prstGeom prst="rect">
            <a:avLst/>
          </a:prstGeom>
        </p:spPr>
      </p:pic>
      <p:pic>
        <p:nvPicPr>
          <p:cNvPr id="19" name="Grafický objekt 18" descr="E-mail">
            <a:extLst>
              <a:ext uri="{FF2B5EF4-FFF2-40B4-BE49-F238E27FC236}">
                <a16:creationId xmlns:a16="http://schemas.microsoft.com/office/drawing/2014/main" id="{D3F12B7F-F4BF-4722-9E36-BA6C3D2F9C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92919" y="3320044"/>
            <a:ext cx="570812" cy="570812"/>
          </a:xfrm>
          <a:prstGeom prst="rect">
            <a:avLst/>
          </a:prstGeom>
        </p:spPr>
      </p:pic>
      <p:pic>
        <p:nvPicPr>
          <p:cNvPr id="21" name="Grafický objekt 20" descr="Telefon">
            <a:extLst>
              <a:ext uri="{FF2B5EF4-FFF2-40B4-BE49-F238E27FC236}">
                <a16:creationId xmlns:a16="http://schemas.microsoft.com/office/drawing/2014/main" id="{3EC545DE-5EC2-4468-A476-F95BD3A0F2D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56906" y="4303711"/>
            <a:ext cx="635000" cy="635000"/>
          </a:xfrm>
          <a:prstGeom prst="rect">
            <a:avLst/>
          </a:prstGeom>
        </p:spPr>
      </p:pic>
      <p:pic>
        <p:nvPicPr>
          <p:cNvPr id="23" name="Grafický objekt 22" descr="Internet">
            <a:extLst>
              <a:ext uri="{FF2B5EF4-FFF2-40B4-BE49-F238E27FC236}">
                <a16:creationId xmlns:a16="http://schemas.microsoft.com/office/drawing/2014/main" id="{9887D5F1-D5F3-4967-A538-88EEB8E6EAE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09673" y="3782092"/>
            <a:ext cx="760413" cy="76041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D038865-FE2B-E5AC-F628-4D38D2D24F4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2196" y="5411677"/>
            <a:ext cx="495369" cy="457264"/>
          </a:xfrm>
          <a:prstGeom prst="rect">
            <a:avLst/>
          </a:prstGeom>
        </p:spPr>
      </p:pic>
      <p:pic>
        <p:nvPicPr>
          <p:cNvPr id="8" name="Obrázek 7" descr="Obsah obrázku Grafika, Barevnost, kruh, grafický design&#10;&#10;Popis byl vytvořen automaticky">
            <a:extLst>
              <a:ext uri="{FF2B5EF4-FFF2-40B4-BE49-F238E27FC236}">
                <a16:creationId xmlns:a16="http://schemas.microsoft.com/office/drawing/2014/main" id="{B2032961-1C59-0EA6-BC82-88690E01768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397" y="5931487"/>
            <a:ext cx="428969" cy="428969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343484F-877E-1E23-95E8-C4121CD6D08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491906" y="223017"/>
            <a:ext cx="9232900" cy="133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4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57C6D9-7FE9-45B9-99A6-62A9815CECC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algn="ctr"/>
            <a:endParaRPr lang="cs-CZ" b="1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FD22203-0520-436C-84DB-1EBBCE2AA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51510"/>
            <a:ext cx="10515600" cy="4351338"/>
          </a:xfrm>
        </p:spPr>
        <p:txBody>
          <a:bodyPr/>
          <a:lstStyle/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buSzPct val="100000"/>
              <a:buFont typeface="Calibri" panose="020F0502020204030204" pitchFamily="34" charset="0"/>
              <a:buChar char="•"/>
              <a:defRPr/>
            </a:pPr>
            <a:r>
              <a:rPr lang="cs-CZ" altLang="cs-CZ" dirty="0"/>
              <a:t>čtyřleté studium zakončené maturitní zkouškou</a:t>
            </a:r>
          </a:p>
          <a:p>
            <a:pPr marL="0" indent="0">
              <a:lnSpc>
                <a:spcPct val="80000"/>
              </a:lnSpc>
              <a:buClr>
                <a:schemeClr val="accent2">
                  <a:lumMod val="75000"/>
                </a:schemeClr>
              </a:buClr>
              <a:buNone/>
              <a:defRPr/>
            </a:pPr>
            <a:r>
              <a:rPr lang="cs-CZ" altLang="cs-CZ" dirty="0"/>
              <a:t>   zaměření: </a:t>
            </a:r>
            <a:r>
              <a:rPr lang="cs-CZ" altLang="cs-CZ" b="1" dirty="0"/>
              <a:t>zahraniční obchod</a:t>
            </a:r>
          </a:p>
          <a:p>
            <a:pPr marL="0" indent="0">
              <a:lnSpc>
                <a:spcPct val="80000"/>
              </a:lnSpc>
              <a:buClr>
                <a:srgbClr val="00B0F0"/>
              </a:buClr>
              <a:buNone/>
              <a:defRPr/>
            </a:pPr>
            <a:r>
              <a:rPr lang="cs-CZ" altLang="cs-CZ" dirty="0"/>
              <a:t>	          </a:t>
            </a:r>
            <a:r>
              <a:rPr lang="cs-CZ" altLang="cs-CZ" b="1" dirty="0"/>
              <a:t>cestovní ruch</a:t>
            </a:r>
          </a:p>
          <a:p>
            <a:pPr marL="0" indent="0">
              <a:lnSpc>
                <a:spcPct val="80000"/>
              </a:lnSpc>
              <a:buClr>
                <a:srgbClr val="00B0F0"/>
              </a:buClr>
              <a:buNone/>
              <a:defRPr/>
            </a:pPr>
            <a:endParaRPr lang="cs-CZ" altLang="cs-CZ" b="1" dirty="0"/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dirty="0"/>
              <a:t>studium ekonomických předmětů </a:t>
            </a:r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dirty="0"/>
              <a:t>rozšířená výuka cizích jazyků </a:t>
            </a:r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dirty="0"/>
              <a:t>velká možnost uplatnění jak ve státní tak i soukromé sféře </a:t>
            </a:r>
          </a:p>
          <a:p>
            <a:pPr>
              <a:lnSpc>
                <a:spcPct val="80000"/>
              </a:lnSpc>
              <a:buFont typeface="Courier New" panose="02070309020205020404" pitchFamily="49" charset="0"/>
              <a:buChar char="o"/>
              <a:defRPr/>
            </a:pPr>
            <a:endParaRPr lang="cs-CZ" altLang="cs-CZ" dirty="0"/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57B5CB0C-CD14-4D82-A01A-70B78371A4B1}"/>
              </a:ext>
            </a:extLst>
          </p:cNvPr>
          <p:cNvSpPr txBox="1"/>
          <p:nvPr/>
        </p:nvSpPr>
        <p:spPr>
          <a:xfrm>
            <a:off x="2165350" y="652734"/>
            <a:ext cx="78613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OBCHODNÍ AKADEMIE</a:t>
            </a:r>
          </a:p>
        </p:txBody>
      </p:sp>
    </p:spTree>
    <p:extLst>
      <p:ext uri="{BB962C8B-B14F-4D97-AF65-F5344CB8AC3E}">
        <p14:creationId xmlns:p14="http://schemas.microsoft.com/office/powerpoint/2010/main" val="249844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EE1649-FA37-4CA9-8638-460EF5E15F2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AF98E9D-EFD4-4E78-9509-58222F8050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sz="2600" dirty="0"/>
              <a:t>tříleté studium zakončené absolutoriem, získání titulu </a:t>
            </a:r>
            <a:r>
              <a:rPr lang="cs-CZ" altLang="cs-CZ" sz="2600" dirty="0" err="1"/>
              <a:t>DiS</a:t>
            </a:r>
            <a:r>
              <a:rPr lang="cs-CZ" altLang="cs-CZ" sz="2600" dirty="0"/>
              <a:t>.</a:t>
            </a:r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endParaRPr lang="cs-CZ" altLang="cs-CZ" sz="2600" dirty="0"/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sz="2600" dirty="0"/>
              <a:t>obor: </a:t>
            </a:r>
            <a:r>
              <a:rPr lang="cs-CZ" altLang="cs-CZ" sz="2600" b="1" dirty="0">
                <a:solidFill>
                  <a:schemeClr val="accent2">
                    <a:lumMod val="75000"/>
                  </a:schemeClr>
                </a:solidFill>
              </a:rPr>
              <a:t>Ekonomika a podnikání</a:t>
            </a:r>
          </a:p>
          <a:p>
            <a:pPr marL="0" indent="0">
              <a:lnSpc>
                <a:spcPct val="80000"/>
              </a:lnSpc>
              <a:buClr>
                <a:schemeClr val="accent2">
                  <a:lumMod val="75000"/>
                </a:schemeClr>
              </a:buClr>
              <a:buNone/>
              <a:defRPr/>
            </a:pPr>
            <a:r>
              <a:rPr lang="cs-CZ" altLang="cs-CZ" sz="2600" dirty="0"/>
              <a:t>              zaměření:</a:t>
            </a:r>
            <a:r>
              <a:rPr lang="cs-CZ" altLang="cs-CZ" sz="2600" b="1" dirty="0"/>
              <a:t>  zahraniční obchod</a:t>
            </a:r>
          </a:p>
          <a:p>
            <a:pPr marL="0" indent="0">
              <a:lnSpc>
                <a:spcPct val="80000"/>
              </a:lnSpc>
              <a:buClr>
                <a:schemeClr val="accent2">
                  <a:lumMod val="75000"/>
                </a:schemeClr>
              </a:buClr>
              <a:buNone/>
              <a:defRPr/>
            </a:pPr>
            <a:r>
              <a:rPr lang="cs-CZ" altLang="cs-CZ" sz="2600" b="1" dirty="0"/>
              <a:t>                                  cestovní ruch </a:t>
            </a:r>
          </a:p>
          <a:p>
            <a:pPr marL="0" indent="0">
              <a:lnSpc>
                <a:spcPct val="80000"/>
              </a:lnSpc>
              <a:buClr>
                <a:schemeClr val="accent2">
                  <a:lumMod val="75000"/>
                </a:schemeClr>
              </a:buClr>
              <a:buNone/>
              <a:defRPr/>
            </a:pPr>
            <a:endParaRPr lang="cs-CZ" altLang="cs-CZ" sz="2600" b="1" dirty="0"/>
          </a:p>
          <a:p>
            <a:pPr>
              <a:lnSpc>
                <a:spcPct val="80000"/>
              </a:lnSpc>
              <a:buClr>
                <a:schemeClr val="accent2">
                  <a:lumMod val="75000"/>
                </a:schemeClr>
              </a:buClr>
              <a:defRPr/>
            </a:pPr>
            <a:r>
              <a:rPr lang="cs-CZ" altLang="cs-CZ" sz="2600" b="1" dirty="0"/>
              <a:t>určeno absolventům gymnázií a středních odborných škol</a:t>
            </a:r>
            <a:r>
              <a:rPr lang="cs-CZ" altLang="cs-CZ" sz="2600" dirty="0"/>
              <a:t> (absolventi obchodních akademií mohou nastoupit přímo do 2. ročníku)</a:t>
            </a:r>
          </a:p>
          <a:p>
            <a:endParaRPr lang="cs-CZ" sz="260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83785B8-9D20-4610-A576-8654D338D2AB}"/>
              </a:ext>
            </a:extLst>
          </p:cNvPr>
          <p:cNvSpPr txBox="1"/>
          <p:nvPr/>
        </p:nvSpPr>
        <p:spPr>
          <a:xfrm>
            <a:off x="2165350" y="652734"/>
            <a:ext cx="78613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VYŠŠÍ ODBORNÉ STUDIUM</a:t>
            </a:r>
          </a:p>
        </p:txBody>
      </p:sp>
    </p:spTree>
    <p:extLst>
      <p:ext uri="{BB962C8B-B14F-4D97-AF65-F5344CB8AC3E}">
        <p14:creationId xmlns:p14="http://schemas.microsoft.com/office/powerpoint/2010/main" val="1824634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0C57C7-8A4C-459E-A711-511001949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1550"/>
            <a:ext cx="10515600" cy="132556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73C01BC-CF51-4032-8BB5-420EE3011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6400" y="1825625"/>
            <a:ext cx="10223326" cy="4888326"/>
          </a:xfrm>
        </p:spPr>
        <p:txBody>
          <a:bodyPr>
            <a:normAutofit/>
          </a:bodyPr>
          <a:lstStyle/>
          <a:p>
            <a:pPr marL="0" indent="0">
              <a:buClr>
                <a:srgbClr val="00B0F0"/>
              </a:buClr>
              <a:buNone/>
              <a:defRPr/>
            </a:pPr>
            <a:r>
              <a:rPr lang="cs-CZ" altLang="cs-CZ" dirty="0"/>
              <a:t>ekonomika, ekonomické výpočty, ekonomika cestovního ruchu, ekonomika zahraničního obchodu, ekonomický seminář</a:t>
            </a:r>
          </a:p>
          <a:p>
            <a:pPr marL="0" indent="0">
              <a:buClr>
                <a:srgbClr val="00B0F0"/>
              </a:buClr>
              <a:buNone/>
              <a:defRPr/>
            </a:pPr>
            <a:endParaRPr lang="cs-CZ" altLang="cs-CZ" sz="1300" dirty="0"/>
          </a:p>
          <a:p>
            <a:pPr marL="0" indent="0">
              <a:buClr>
                <a:srgbClr val="00B0F0"/>
              </a:buClr>
              <a:buNone/>
              <a:defRPr/>
            </a:pPr>
            <a:r>
              <a:rPr lang="cs-CZ" altLang="cs-CZ" dirty="0"/>
              <a:t>marketing, právo</a:t>
            </a:r>
          </a:p>
          <a:p>
            <a:pPr marL="0" indent="0">
              <a:buClr>
                <a:srgbClr val="00B0F0"/>
              </a:buClr>
              <a:buNone/>
              <a:defRPr/>
            </a:pPr>
            <a:endParaRPr lang="cs-CZ" altLang="cs-CZ" sz="1300" dirty="0"/>
          </a:p>
          <a:p>
            <a:pPr marL="0" indent="0">
              <a:buClr>
                <a:srgbClr val="00B0F0"/>
              </a:buClr>
              <a:buNone/>
              <a:defRPr/>
            </a:pPr>
            <a:r>
              <a:rPr lang="cs-CZ" altLang="cs-CZ" dirty="0"/>
              <a:t>účetnictví, účetní aplikace, statistika, integrovaný předmět</a:t>
            </a:r>
          </a:p>
          <a:p>
            <a:pPr marL="0" indent="0">
              <a:buClr>
                <a:srgbClr val="00B0F0"/>
              </a:buClr>
              <a:buNone/>
              <a:defRPr/>
            </a:pPr>
            <a:endParaRPr lang="cs-CZ" altLang="cs-CZ" sz="1300" dirty="0"/>
          </a:p>
          <a:p>
            <a:pPr marL="0" indent="0">
              <a:buClr>
                <a:srgbClr val="00B0F0"/>
              </a:buClr>
              <a:buNone/>
              <a:defRPr/>
            </a:pPr>
            <a:r>
              <a:rPr lang="cs-CZ" altLang="cs-CZ" dirty="0"/>
              <a:t>informační technologie, písemná a elektronická komunikace</a:t>
            </a:r>
          </a:p>
          <a:p>
            <a:pPr marL="0" indent="0">
              <a:buClr>
                <a:srgbClr val="00B0F0"/>
              </a:buClr>
              <a:buNone/>
              <a:defRPr/>
            </a:pPr>
            <a:endParaRPr lang="cs-CZ" altLang="cs-CZ" sz="1200" dirty="0"/>
          </a:p>
          <a:p>
            <a:pPr marL="0" indent="0">
              <a:buClr>
                <a:srgbClr val="00B0F0"/>
              </a:buClr>
              <a:buNone/>
              <a:defRPr/>
            </a:pPr>
            <a:r>
              <a:rPr lang="cs-CZ" altLang="cs-CZ" dirty="0"/>
              <a:t>hospodářský zeměpis, dějiny kultury</a:t>
            </a:r>
          </a:p>
          <a:p>
            <a:pPr marL="0" indent="0">
              <a:buClr>
                <a:srgbClr val="00B0F0"/>
              </a:buClr>
              <a:buNone/>
              <a:defRPr/>
            </a:pPr>
            <a:endParaRPr lang="cs-CZ" altLang="cs-CZ" sz="1300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757A509-8D31-4257-9787-CAFDE3766ECD}"/>
              </a:ext>
            </a:extLst>
          </p:cNvPr>
          <p:cNvSpPr txBox="1"/>
          <p:nvPr/>
        </p:nvSpPr>
        <p:spPr>
          <a:xfrm>
            <a:off x="2165350" y="559688"/>
            <a:ext cx="78613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ODBORNÉ PŘEDMĚTY</a:t>
            </a:r>
          </a:p>
        </p:txBody>
      </p:sp>
      <p:pic>
        <p:nvPicPr>
          <p:cNvPr id="7" name="Grafický objekt 6" descr="Pokladnička">
            <a:extLst>
              <a:ext uri="{FF2B5EF4-FFF2-40B4-BE49-F238E27FC236}">
                <a16:creationId xmlns:a16="http://schemas.microsoft.com/office/drawing/2014/main" id="{786186C6-27BE-422B-90BA-F791E89C2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1784355"/>
            <a:ext cx="779463" cy="779463"/>
          </a:xfrm>
          <a:prstGeom prst="rect">
            <a:avLst/>
          </a:prstGeom>
        </p:spPr>
      </p:pic>
      <p:pic>
        <p:nvPicPr>
          <p:cNvPr id="9" name="Grafický objekt 8" descr="Čárový kód">
            <a:extLst>
              <a:ext uri="{FF2B5EF4-FFF2-40B4-BE49-F238E27FC236}">
                <a16:creationId xmlns:a16="http://schemas.microsoft.com/office/drawing/2014/main" id="{62416FC2-072C-44D6-A0BD-510D1832E6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6936" y="2778683"/>
            <a:ext cx="779464" cy="779464"/>
          </a:xfrm>
          <a:prstGeom prst="rect">
            <a:avLst/>
          </a:prstGeom>
        </p:spPr>
      </p:pic>
      <p:pic>
        <p:nvPicPr>
          <p:cNvPr id="11" name="Grafický objekt 10" descr="Chat">
            <a:extLst>
              <a:ext uri="{FF2B5EF4-FFF2-40B4-BE49-F238E27FC236}">
                <a16:creationId xmlns:a16="http://schemas.microsoft.com/office/drawing/2014/main" id="{CA7B7388-B4B8-4E66-855B-86430B72DA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7568" y="4511424"/>
            <a:ext cx="779464" cy="779464"/>
          </a:xfrm>
          <a:prstGeom prst="rect">
            <a:avLst/>
          </a:prstGeom>
        </p:spPr>
      </p:pic>
      <p:pic>
        <p:nvPicPr>
          <p:cNvPr id="13" name="Grafický objekt 12" descr="Prezentace s pruhovým grafem (zprava doleva)">
            <a:extLst>
              <a:ext uri="{FF2B5EF4-FFF2-40B4-BE49-F238E27FC236}">
                <a16:creationId xmlns:a16="http://schemas.microsoft.com/office/drawing/2014/main" id="{111A8D11-10B3-4F46-BD4A-02EC855854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7567" y="3687403"/>
            <a:ext cx="779464" cy="779464"/>
          </a:xfrm>
          <a:prstGeom prst="rect">
            <a:avLst/>
          </a:prstGeom>
        </p:spPr>
      </p:pic>
      <p:pic>
        <p:nvPicPr>
          <p:cNvPr id="17" name="Grafický objekt 16" descr="Glóbus s Afrikou a Evropou">
            <a:extLst>
              <a:ext uri="{FF2B5EF4-FFF2-40B4-BE49-F238E27FC236}">
                <a16:creationId xmlns:a16="http://schemas.microsoft.com/office/drawing/2014/main" id="{78251610-6396-41FF-BBCF-7C1B8790DC3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9098" y="5335445"/>
            <a:ext cx="614817" cy="61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41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5C3B7393-A27D-4A82-9FD7-C73ED93A5D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063" y="3302258"/>
            <a:ext cx="11171183" cy="29960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  angličtina                                 němčina 		        italština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francouzština                          španělština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8352D6A7-A76A-4BC6-A6D0-E96D8770E871}"/>
              </a:ext>
            </a:extLst>
          </p:cNvPr>
          <p:cNvSpPr/>
          <p:nvPr/>
        </p:nvSpPr>
        <p:spPr>
          <a:xfrm>
            <a:off x="3273469" y="471741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cs-CZ" dirty="0">
              <a:highlight>
                <a:srgbClr val="FFFFFF"/>
              </a:highlight>
            </a:endParaRPr>
          </a:p>
          <a:p>
            <a:endParaRPr lang="cs-CZ" dirty="0"/>
          </a:p>
        </p:txBody>
      </p:sp>
      <p:pic>
        <p:nvPicPr>
          <p:cNvPr id="3" name="Grafický objekt 2">
            <a:extLst>
              <a:ext uri="{FF2B5EF4-FFF2-40B4-BE49-F238E27FC236}">
                <a16:creationId xmlns:a16="http://schemas.microsoft.com/office/drawing/2014/main" id="{C551A552-A5F9-4977-B92C-6EB91F041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5211" y="2040102"/>
            <a:ext cx="1390139" cy="987723"/>
          </a:xfrm>
          <a:prstGeom prst="rect">
            <a:avLst/>
          </a:prstGeom>
        </p:spPr>
      </p:pic>
      <p:pic>
        <p:nvPicPr>
          <p:cNvPr id="4" name="Grafický objekt 3">
            <a:extLst>
              <a:ext uri="{FF2B5EF4-FFF2-40B4-BE49-F238E27FC236}">
                <a16:creationId xmlns:a16="http://schemas.microsoft.com/office/drawing/2014/main" id="{90F2E260-EA81-48CA-A3AE-C343E479A9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756419" y="2119376"/>
            <a:ext cx="1469996" cy="1018657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3872462-F8C3-4F36-BD38-2ED7A87F69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910" y="4239327"/>
            <a:ext cx="1470709" cy="1061134"/>
          </a:xfrm>
          <a:prstGeom prst="rect">
            <a:avLst/>
          </a:prstGeom>
        </p:spPr>
      </p:pic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367B3463-0301-430B-BD34-6970532193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428586" y="2119376"/>
            <a:ext cx="1390139" cy="100038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788ACAF3-FD60-445D-AB4D-608B071E7DB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08" y="4211753"/>
            <a:ext cx="1507188" cy="1011320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10" name="Nadpis 1">
            <a:extLst>
              <a:ext uri="{FF2B5EF4-FFF2-40B4-BE49-F238E27FC236}">
                <a16:creationId xmlns:a16="http://schemas.microsoft.com/office/drawing/2014/main" id="{5FDE4154-F989-40BF-9C49-0D4E9BE24BF9}"/>
              </a:ext>
            </a:extLst>
          </p:cNvPr>
          <p:cNvSpPr txBox="1">
            <a:spLocks/>
          </p:cNvSpPr>
          <p:nvPr/>
        </p:nvSpPr>
        <p:spPr>
          <a:xfrm>
            <a:off x="838200" y="241550"/>
            <a:ext cx="10515600" cy="13255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/>
              <a:t> </a:t>
            </a:r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770643C5-02AF-4136-B36D-912A6143659E}"/>
              </a:ext>
            </a:extLst>
          </p:cNvPr>
          <p:cNvSpPr txBox="1"/>
          <p:nvPr/>
        </p:nvSpPr>
        <p:spPr>
          <a:xfrm>
            <a:off x="2165350" y="559688"/>
            <a:ext cx="786130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CIZÍ JAZYKY</a:t>
            </a:r>
          </a:p>
        </p:txBody>
      </p:sp>
    </p:spTree>
    <p:extLst>
      <p:ext uri="{BB962C8B-B14F-4D97-AF65-F5344CB8AC3E}">
        <p14:creationId xmlns:p14="http://schemas.microsoft.com/office/powerpoint/2010/main" val="361128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30FA4E-C46C-4438-92D2-87535E2BA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6320" y="2117256"/>
            <a:ext cx="6918959" cy="4426737"/>
          </a:xfrm>
        </p:spPr>
        <p:txBody>
          <a:bodyPr anchor="ctr">
            <a:normAutofit/>
          </a:bodyPr>
          <a:lstStyle/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adaptační zážitkový kurz v Jizerských horách</a:t>
            </a:r>
          </a:p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lyžařský kurz </a:t>
            </a:r>
          </a:p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sportovně turistický kurz</a:t>
            </a:r>
          </a:p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měsíční praxe v zahraničí nebo v ČR </a:t>
            </a:r>
          </a:p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zahraniční i tuzemské exkurze</a:t>
            </a:r>
          </a:p>
          <a:p>
            <a:pPr>
              <a:buClr>
                <a:schemeClr val="accent2">
                  <a:lumMod val="75000"/>
                </a:schemeClr>
              </a:buClr>
              <a:defRPr/>
            </a:pPr>
            <a:r>
              <a:rPr lang="cs-CZ" sz="3200" dirty="0"/>
              <a:t>výměnné pobyty a mnohé další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6BD19B3C-3EE0-4C35-A37F-04B5DB47FA9F}"/>
              </a:ext>
            </a:extLst>
          </p:cNvPr>
          <p:cNvSpPr txBox="1">
            <a:spLocks/>
          </p:cNvSpPr>
          <p:nvPr/>
        </p:nvSpPr>
        <p:spPr>
          <a:xfrm>
            <a:off x="850726" y="250095"/>
            <a:ext cx="10503073" cy="18671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/>
              <a:t> 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F7995DA8-BDD3-4078-8836-A8ADCC6E18EE}"/>
              </a:ext>
            </a:extLst>
          </p:cNvPr>
          <p:cNvSpPr txBox="1"/>
          <p:nvPr/>
        </p:nvSpPr>
        <p:spPr>
          <a:xfrm>
            <a:off x="2165350" y="559688"/>
            <a:ext cx="786130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/>
              <a:t>VZDĚLÁVACÍ AKTIVITY BĚHEM STUDIA</a:t>
            </a: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2581C96D-2867-4EB1-A0C7-4CC7422E7D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26" y="4217836"/>
            <a:ext cx="3459479" cy="2326158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7" name="Obrázek 4">
            <a:extLst>
              <a:ext uri="{FF2B5EF4-FFF2-40B4-BE49-F238E27FC236}">
                <a16:creationId xmlns:a16="http://schemas.microsoft.com/office/drawing/2014/main" id="{DB61712D-6587-4D9D-BD74-DB7DB3D8539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52" b="17785"/>
          <a:stretch/>
        </p:blipFill>
        <p:spPr bwMode="auto">
          <a:xfrm>
            <a:off x="850726" y="2227468"/>
            <a:ext cx="2103121" cy="1880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">
            <a:extLst>
              <a:ext uri="{FF2B5EF4-FFF2-40B4-BE49-F238E27FC236}">
                <a16:creationId xmlns:a16="http://schemas.microsoft.com/office/drawing/2014/main" id="{E9676DC8-E856-474F-A964-8EDCE62FA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943" y="2288909"/>
            <a:ext cx="1207262" cy="186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31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30D9E7-9F8D-42DD-8DFD-C676074BE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51E5937-514C-453E-873D-5E60368BD62A}"/>
              </a:ext>
            </a:extLst>
          </p:cNvPr>
          <p:cNvSpPr txBox="1">
            <a:spLocks/>
          </p:cNvSpPr>
          <p:nvPr/>
        </p:nvSpPr>
        <p:spPr>
          <a:xfrm>
            <a:off x="0" y="-6345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endParaRPr lang="cs-CZ" alt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A10BAF1-5442-4F16-9FB2-BD2883E29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48263">
            <a:off x="154133" y="822730"/>
            <a:ext cx="4321357" cy="323939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00F6260-3EB8-428A-8F02-9A28CDB26E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57" t="5666" r="2873" b="8696"/>
          <a:stretch/>
        </p:blipFill>
        <p:spPr>
          <a:xfrm rot="212088">
            <a:off x="6721358" y="355320"/>
            <a:ext cx="4413337" cy="3028125"/>
          </a:xfrm>
          <a:prstGeom prst="rect">
            <a:avLst/>
          </a:prstGeom>
          <a:effectLst/>
        </p:spPr>
      </p:pic>
      <p:pic>
        <p:nvPicPr>
          <p:cNvPr id="11" name="Zástupný symbol pro obsah 10">
            <a:extLst>
              <a:ext uri="{FF2B5EF4-FFF2-40B4-BE49-F238E27FC236}">
                <a16:creationId xmlns:a16="http://schemas.microsoft.com/office/drawing/2014/main" id="{3DE38DB8-B18D-49A1-ABA9-6CF4CD2B5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t="12451"/>
          <a:stretch/>
        </p:blipFill>
        <p:spPr>
          <a:xfrm>
            <a:off x="3821410" y="2826308"/>
            <a:ext cx="5801784" cy="3809544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B7350DAF-9536-40A3-AA6C-1CA7A8CB6D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6742798" y="298216"/>
            <a:ext cx="693834" cy="65302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2B9D7B5-E9A3-4E22-9E12-201086510E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56226">
            <a:off x="-18463" y="1115793"/>
            <a:ext cx="693834" cy="65302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E9B23792-D9CB-499C-B8A0-4D1AD42488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317" y="573945"/>
            <a:ext cx="693834" cy="65302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1F0E937F-FEF6-42D2-94E5-59F004D58A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9599">
            <a:off x="3806658" y="2930919"/>
            <a:ext cx="693834" cy="653020"/>
          </a:xfrm>
          <a:prstGeom prst="rect">
            <a:avLst/>
          </a:prstGeom>
        </p:spPr>
      </p:pic>
      <p:sp>
        <p:nvSpPr>
          <p:cNvPr id="23" name="Obdélník: s jedním odříznutým rohem 22">
            <a:extLst>
              <a:ext uri="{FF2B5EF4-FFF2-40B4-BE49-F238E27FC236}">
                <a16:creationId xmlns:a16="http://schemas.microsoft.com/office/drawing/2014/main" id="{39FC2F4A-6320-44BB-82CD-AF30EAEC8618}"/>
              </a:ext>
            </a:extLst>
          </p:cNvPr>
          <p:cNvSpPr/>
          <p:nvPr/>
        </p:nvSpPr>
        <p:spPr>
          <a:xfrm rot="10356345" flipH="1">
            <a:off x="864091" y="4290398"/>
            <a:ext cx="2527165" cy="1922220"/>
          </a:xfrm>
          <a:prstGeom prst="snip1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AD3BDFE1-8363-46FE-B5F1-BA76CA8F99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926" y="2906324"/>
            <a:ext cx="693834" cy="653020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121623E0-9D11-47EE-A5EA-45E3643D52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474" y="573945"/>
            <a:ext cx="693834" cy="653020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CC4C5499-5C99-476C-81E8-8CE13F923415}"/>
              </a:ext>
            </a:extLst>
          </p:cNvPr>
          <p:cNvSpPr txBox="1"/>
          <p:nvPr/>
        </p:nvSpPr>
        <p:spPr>
          <a:xfrm rot="21031471">
            <a:off x="823759" y="4911309"/>
            <a:ext cx="259192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/>
              <a:t>ADAPTAČNÍ ZÁŽITKOVÝ KURZ</a:t>
            </a:r>
          </a:p>
        </p:txBody>
      </p:sp>
      <p:pic>
        <p:nvPicPr>
          <p:cNvPr id="24" name="Obrázek 23">
            <a:extLst>
              <a:ext uri="{FF2B5EF4-FFF2-40B4-BE49-F238E27FC236}">
                <a16:creationId xmlns:a16="http://schemas.microsoft.com/office/drawing/2014/main" id="{D65061AA-5369-41CB-B3B5-C2E286F966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7693">
            <a:off x="1563789" y="4413322"/>
            <a:ext cx="693834" cy="6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99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30D9E7-9F8D-42DD-8DFD-C676074BE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51E5937-514C-453E-873D-5E60368BD6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endParaRPr lang="cs-CZ" altLang="cs-CZ"/>
          </a:p>
        </p:txBody>
      </p:sp>
      <p:sp>
        <p:nvSpPr>
          <p:cNvPr id="7" name="Zástupný symbol pro obsah 6">
            <a:extLst>
              <a:ext uri="{FF2B5EF4-FFF2-40B4-BE49-F238E27FC236}">
                <a16:creationId xmlns:a16="http://schemas.microsoft.com/office/drawing/2014/main" id="{12636114-9D2B-41DF-9D1D-29AA5E6F2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F66EF9E4-EEB2-4B56-9D70-AF6863BEE0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86046">
            <a:off x="185497" y="476620"/>
            <a:ext cx="5101486" cy="339596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9" name="Zástupný symbol pro obsah 5">
            <a:extLst>
              <a:ext uri="{FF2B5EF4-FFF2-40B4-BE49-F238E27FC236}">
                <a16:creationId xmlns:a16="http://schemas.microsoft.com/office/drawing/2014/main" id="{37EF2424-B430-4F44-9558-C7C2F7474B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733">
            <a:off x="6707847" y="519831"/>
            <a:ext cx="4614923" cy="3072064"/>
          </a:xfrm>
          <a:prstGeom prst="rect">
            <a:avLst/>
          </a:prstGeom>
          <a:effectLst/>
        </p:spPr>
      </p:pic>
      <p:pic>
        <p:nvPicPr>
          <p:cNvPr id="10" name="Obrázek 5">
            <a:extLst>
              <a:ext uri="{FF2B5EF4-FFF2-40B4-BE49-F238E27FC236}">
                <a16:creationId xmlns:a16="http://schemas.microsoft.com/office/drawing/2014/main" id="{59A9649D-9638-4428-9A0B-3F69C5C017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7" t="12319" r="9808" b="16853"/>
          <a:stretch/>
        </p:blipFill>
        <p:spPr bwMode="auto">
          <a:xfrm rot="407565">
            <a:off x="4242519" y="3089127"/>
            <a:ext cx="4712517" cy="3219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: s jedním odříznutým rohem 10">
            <a:extLst>
              <a:ext uri="{FF2B5EF4-FFF2-40B4-BE49-F238E27FC236}">
                <a16:creationId xmlns:a16="http://schemas.microsoft.com/office/drawing/2014/main" id="{CFDC7651-FB83-4121-AF5A-0AB7072C9A91}"/>
              </a:ext>
            </a:extLst>
          </p:cNvPr>
          <p:cNvSpPr/>
          <p:nvPr/>
        </p:nvSpPr>
        <p:spPr>
          <a:xfrm rot="11307845" flipH="1">
            <a:off x="967863" y="4391089"/>
            <a:ext cx="2206343" cy="1721583"/>
          </a:xfrm>
          <a:prstGeom prst="snip1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CC4C5499-5C99-476C-81E8-8CE13F923415}"/>
              </a:ext>
            </a:extLst>
          </p:cNvPr>
          <p:cNvSpPr txBox="1"/>
          <p:nvPr/>
        </p:nvSpPr>
        <p:spPr>
          <a:xfrm rot="850292">
            <a:off x="585436" y="4296475"/>
            <a:ext cx="28480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3200" b="1" dirty="0"/>
          </a:p>
          <a:p>
            <a:pPr algn="ctr"/>
            <a:r>
              <a:rPr lang="cs-CZ" sz="3200" b="1" dirty="0"/>
              <a:t>LYŽAŘSKÝ</a:t>
            </a:r>
            <a:br>
              <a:rPr lang="cs-CZ" sz="3200" b="1" dirty="0"/>
            </a:br>
            <a:r>
              <a:rPr lang="cs-CZ" sz="3200" b="1" dirty="0"/>
              <a:t> KURZ</a:t>
            </a:r>
          </a:p>
          <a:p>
            <a:pPr algn="ctr"/>
            <a:endParaRPr lang="cs-CZ" sz="3200" b="1" dirty="0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DB014B4D-A5DB-4349-B556-BCA3770B09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6628000" y="225993"/>
            <a:ext cx="693834" cy="65302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A3E52A36-13F7-4A17-87C4-746FF36DD8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8678">
            <a:off x="8490108" y="3248181"/>
            <a:ext cx="693834" cy="65302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7AB2EDDE-B788-45D6-9735-8CCDFB0548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7348">
            <a:off x="10820983" y="780035"/>
            <a:ext cx="693834" cy="65302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BD0A80C7-D26D-4915-8817-FEF5F52DC4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-205032" y="636802"/>
            <a:ext cx="693834" cy="65302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613D59F9-3A9B-42FA-9F62-0FE3D6FAF5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4223342" y="2811267"/>
            <a:ext cx="693834" cy="65302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693D01DA-6F51-4FA0-AA3F-DAD07E5EB1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4374871" y="135329"/>
            <a:ext cx="693834" cy="65302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70CB64E1-12A3-46DA-87C9-F57746071E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1849949" y="4450521"/>
            <a:ext cx="693834" cy="6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27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30D9E7-9F8D-42DD-8DFD-C676074BE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51E5937-514C-453E-873D-5E60368BD62A}"/>
              </a:ext>
            </a:extLst>
          </p:cNvPr>
          <p:cNvSpPr txBox="1">
            <a:spLocks/>
          </p:cNvSpPr>
          <p:nvPr/>
        </p:nvSpPr>
        <p:spPr>
          <a:xfrm>
            <a:off x="0" y="-27824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br>
              <a:rPr lang="cs-CZ" altLang="cs-CZ"/>
            </a:br>
            <a:endParaRPr lang="cs-CZ" altLang="cs-CZ"/>
          </a:p>
        </p:txBody>
      </p:sp>
      <p:pic>
        <p:nvPicPr>
          <p:cNvPr id="9" name="Zástupný symbol pro obsah 8">
            <a:extLst>
              <a:ext uri="{FF2B5EF4-FFF2-40B4-BE49-F238E27FC236}">
                <a16:creationId xmlns:a16="http://schemas.microsoft.com/office/drawing/2014/main" id="{3D5E91D7-1928-4C1E-9C57-94FB4655BA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0016">
            <a:off x="205723" y="365125"/>
            <a:ext cx="5801784" cy="4351338"/>
          </a:xfrm>
        </p:spPr>
      </p:pic>
      <p:sp>
        <p:nvSpPr>
          <p:cNvPr id="14" name="Obdélník: s jedním odříznutým rohem 13">
            <a:extLst>
              <a:ext uri="{FF2B5EF4-FFF2-40B4-BE49-F238E27FC236}">
                <a16:creationId xmlns:a16="http://schemas.microsoft.com/office/drawing/2014/main" id="{1B4A7395-CF7E-48EE-BE5B-B4DDBD1C8E7A}"/>
              </a:ext>
            </a:extLst>
          </p:cNvPr>
          <p:cNvSpPr/>
          <p:nvPr/>
        </p:nvSpPr>
        <p:spPr>
          <a:xfrm rot="10253056" flipH="1">
            <a:off x="6330333" y="464959"/>
            <a:ext cx="2206343" cy="1721583"/>
          </a:xfrm>
          <a:prstGeom prst="snip1Rect">
            <a:avLst>
              <a:gd name="adj" fmla="val 28553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7D6F2F6D-6F07-4F5B-84D8-1C0C437895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6038" flipH="1">
            <a:off x="8184109" y="2194997"/>
            <a:ext cx="3484203" cy="2483873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56D32EBC-7CB4-49DC-959F-166D05E847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1232">
            <a:off x="5199283" y="3706349"/>
            <a:ext cx="3741498" cy="2806124"/>
          </a:xfrm>
          <a:prstGeom prst="rect">
            <a:avLst/>
          </a:prstGeom>
          <a:ln>
            <a:noFill/>
          </a:ln>
          <a:effectLst/>
        </p:spPr>
      </p:pic>
      <p:sp>
        <p:nvSpPr>
          <p:cNvPr id="18" name="TextovéPole 17">
            <a:extLst>
              <a:ext uri="{FF2B5EF4-FFF2-40B4-BE49-F238E27FC236}">
                <a16:creationId xmlns:a16="http://schemas.microsoft.com/office/drawing/2014/main" id="{21348886-F9FA-4342-ABFF-7876A77487FF}"/>
              </a:ext>
            </a:extLst>
          </p:cNvPr>
          <p:cNvSpPr txBox="1"/>
          <p:nvPr/>
        </p:nvSpPr>
        <p:spPr>
          <a:xfrm rot="20977437">
            <a:off x="6306194" y="719654"/>
            <a:ext cx="2297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SPORTOVNĚ TURISTICKÝ KURZ</a:t>
            </a:r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42BB3CB0-4B95-4A1E-A5D6-5D1437BAAC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5076663" y="28293"/>
            <a:ext cx="693834" cy="65302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18401212-D205-473D-95A6-1CE3F024F3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96363">
            <a:off x="5090240" y="3582587"/>
            <a:ext cx="693834" cy="653020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4979E314-EB2F-48D1-B0A6-5C5EC074A7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8457126" y="3708493"/>
            <a:ext cx="709067" cy="667357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7E66D90B-2F94-4FEE-88A7-B6115B13F6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11302496" y="2683403"/>
            <a:ext cx="593527" cy="558613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425B8A2A-9FF2-4F6F-87EA-E5C78E1C80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12099">
            <a:off x="7765" y="672469"/>
            <a:ext cx="693834" cy="653020"/>
          </a:xfrm>
          <a:prstGeom prst="rect">
            <a:avLst/>
          </a:prstGeom>
        </p:spPr>
      </p:pic>
      <p:pic>
        <p:nvPicPr>
          <p:cNvPr id="24" name="Obrázek 23">
            <a:extLst>
              <a:ext uri="{FF2B5EF4-FFF2-40B4-BE49-F238E27FC236}">
                <a16:creationId xmlns:a16="http://schemas.microsoft.com/office/drawing/2014/main" id="{0AC8ADFD-D5A1-446F-957E-A8F66BCEE9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8354918" y="1813031"/>
            <a:ext cx="549054" cy="516757"/>
          </a:xfrm>
          <a:prstGeom prst="rect">
            <a:avLst/>
          </a:prstGeom>
        </p:spPr>
      </p:pic>
      <p:pic>
        <p:nvPicPr>
          <p:cNvPr id="25" name="Obrázek 24">
            <a:extLst>
              <a:ext uri="{FF2B5EF4-FFF2-40B4-BE49-F238E27FC236}">
                <a16:creationId xmlns:a16="http://schemas.microsoft.com/office/drawing/2014/main" id="{2F752AFA-162B-408E-8E5D-A3FB9ADF49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06254">
            <a:off x="7005355" y="377682"/>
            <a:ext cx="693834" cy="6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282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30D9E7-9F8D-42DD-8DFD-C676074BE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51E5937-514C-453E-873D-5E60368BD62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endParaRPr lang="cs-CZ" alt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4C83C0FB-0654-4E4E-ADAD-2F8F6DFD9F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893">
            <a:off x="5759596" y="646480"/>
            <a:ext cx="5801784" cy="4351338"/>
          </a:xfrm>
        </p:spPr>
      </p:pic>
      <p:pic>
        <p:nvPicPr>
          <p:cNvPr id="8" name="Zástupný symbol pro obsah 4">
            <a:extLst>
              <a:ext uri="{FF2B5EF4-FFF2-40B4-BE49-F238E27FC236}">
                <a16:creationId xmlns:a16="http://schemas.microsoft.com/office/drawing/2014/main" id="{90FEE0F2-09B8-4B3A-9712-9978E0E047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6616">
            <a:off x="292631" y="540092"/>
            <a:ext cx="4584309" cy="3438232"/>
          </a:xfrm>
          <a:prstGeom prst="rect">
            <a:avLst/>
          </a:prstGeom>
        </p:spPr>
      </p:pic>
      <p:sp>
        <p:nvSpPr>
          <p:cNvPr id="10" name="Obdélník: s jedním odříznutým rohem 9">
            <a:extLst>
              <a:ext uri="{FF2B5EF4-FFF2-40B4-BE49-F238E27FC236}">
                <a16:creationId xmlns:a16="http://schemas.microsoft.com/office/drawing/2014/main" id="{2E7F8193-8F27-4486-B8F9-992657B083D9}"/>
              </a:ext>
            </a:extLst>
          </p:cNvPr>
          <p:cNvSpPr/>
          <p:nvPr/>
        </p:nvSpPr>
        <p:spPr>
          <a:xfrm rot="11320735" flipH="1">
            <a:off x="4109747" y="3861275"/>
            <a:ext cx="2430668" cy="1979637"/>
          </a:xfrm>
          <a:prstGeom prst="snip1Rect">
            <a:avLst>
              <a:gd name="adj" fmla="val 28553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8DA661E8-2723-40D0-9D92-80389C2FA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97201">
            <a:off x="1350237" y="4530671"/>
            <a:ext cx="2334815" cy="1898204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55EDC701-4E75-40D7-8B18-E7BAFF3707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18620" y="767924"/>
            <a:ext cx="693834" cy="653020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98BE09BC-17B7-4FF2-91E6-1785D678D5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5737600" y="678992"/>
            <a:ext cx="693834" cy="65302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DFD95B17-8F0B-46C1-A427-7E169BC08F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4958261" y="3976926"/>
            <a:ext cx="693834" cy="65302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2DFCDF0E-9AD9-4C99-9AEF-5C518C8321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2395700" y="4622609"/>
            <a:ext cx="485532" cy="456971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C4B3C5FA-C1E7-4276-B1AC-9CDA2D4A3D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55867">
            <a:off x="4095253" y="317037"/>
            <a:ext cx="693834" cy="65302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92A867D0-9C01-459B-A4EB-6200E7C81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1032">
            <a:off x="10963460" y="876005"/>
            <a:ext cx="693834" cy="65302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8A62010-0187-43AB-829A-AFB88A94B117}"/>
              </a:ext>
            </a:extLst>
          </p:cNvPr>
          <p:cNvSpPr txBox="1"/>
          <p:nvPr/>
        </p:nvSpPr>
        <p:spPr>
          <a:xfrm rot="508150">
            <a:off x="4358178" y="4626571"/>
            <a:ext cx="2175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 EXKURZE</a:t>
            </a:r>
          </a:p>
        </p:txBody>
      </p:sp>
    </p:spTree>
    <p:extLst>
      <p:ext uri="{BB962C8B-B14F-4D97-AF65-F5344CB8AC3E}">
        <p14:creationId xmlns:p14="http://schemas.microsoft.com/office/powerpoint/2010/main" val="3345530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665060-B007-47EF-ACE0-5360021E9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220F624-CC40-4CD7-9F30-4CD460DC69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829FFB24-9B63-4CE8-955E-00CAD6E4D61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endParaRPr lang="cs-CZ" alt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E92014C-5AD4-4C93-9C5B-5FCFB72DB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2291">
            <a:off x="306877" y="416433"/>
            <a:ext cx="2837382" cy="254851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6" name="Obrázek 12">
            <a:extLst>
              <a:ext uri="{FF2B5EF4-FFF2-40B4-BE49-F238E27FC236}">
                <a16:creationId xmlns:a16="http://schemas.microsoft.com/office/drawing/2014/main" id="{ACAFA757-B170-4AC8-B8E0-6B32A6CB17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9648">
            <a:off x="8144376" y="344830"/>
            <a:ext cx="3708538" cy="2780550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665303DC-288A-482F-B5DA-E17D7DDA095A}"/>
              </a:ext>
            </a:extLst>
          </p:cNvPr>
          <p:cNvSpPr/>
          <p:nvPr/>
        </p:nvSpPr>
        <p:spPr>
          <a:xfrm rot="10348306" flipH="1">
            <a:off x="9436429" y="4068869"/>
            <a:ext cx="2206343" cy="1721583"/>
          </a:xfrm>
          <a:prstGeom prst="snip1Rect">
            <a:avLst>
              <a:gd name="adj" fmla="val 27700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5612FEE-C804-48EC-8D63-7120F1C77809}"/>
              </a:ext>
            </a:extLst>
          </p:cNvPr>
          <p:cNvSpPr txBox="1"/>
          <p:nvPr/>
        </p:nvSpPr>
        <p:spPr>
          <a:xfrm rot="21152738">
            <a:off x="9595893" y="4704550"/>
            <a:ext cx="1887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ERASMUS+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93358B81-4585-4580-A0E0-4EF411AF0C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126172" y="442417"/>
            <a:ext cx="454750" cy="42800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DF3BB2C5-14B2-46BC-BCA9-AAC71B5720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11670">
            <a:off x="10065716" y="4061742"/>
            <a:ext cx="693834" cy="65302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32E0C926-2186-470A-9E61-140AE0202C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0836">
            <a:off x="11079224" y="94906"/>
            <a:ext cx="572548" cy="538868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97EA6841-CA58-406D-8460-9EBE8CB4A7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5255">
            <a:off x="2638568" y="258997"/>
            <a:ext cx="519334" cy="488785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10460A64-B623-45F3-8F89-A7867732BE5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3451">
            <a:off x="5114285" y="3455968"/>
            <a:ext cx="3929845" cy="2947383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85B8847-7653-4DAE-8A81-75A8FFBC1A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57434">
            <a:off x="3497995" y="415494"/>
            <a:ext cx="4895667" cy="3255619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DC7859D4-334D-48CF-9912-D3F4CE5D34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8499">
            <a:off x="600728" y="3327934"/>
            <a:ext cx="3967474" cy="297560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2F1AFE31-5551-4685-BF4E-9C9E44128D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3699489" y="3158568"/>
            <a:ext cx="693834" cy="65302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67E48588-D4E3-4240-B62E-3E25F369AC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371797" y="3561532"/>
            <a:ext cx="617594" cy="581265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09D1762A-D7F1-4012-8DCE-626512F772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73097">
            <a:off x="3398803" y="288808"/>
            <a:ext cx="693834" cy="653020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90CD0470-585C-41AE-AFA8-7106D48EE4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43161">
            <a:off x="7871263" y="645794"/>
            <a:ext cx="695189" cy="654295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97C4B8A9-9504-4FE5-88F5-26D79599B2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29097">
            <a:off x="8108509" y="3165565"/>
            <a:ext cx="701997" cy="6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90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943EECF-03A4-4CEB-899E-47C8038396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2F606D8-696E-4B76-BB10-43672AA14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4367" y="319440"/>
            <a:ext cx="11543267" cy="5932503"/>
          </a:xfrm>
          <a:prstGeom prst="rect">
            <a:avLst/>
          </a:prstGeom>
          <a:solidFill>
            <a:schemeClr val="bg1"/>
          </a:solidFill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Zástupný obsah 10" descr="Obsah obrázku osoba, interiér, vsedě, muž&#10;&#10;Popis byl vytvořen automaticky">
            <a:extLst>
              <a:ext uri="{FF2B5EF4-FFF2-40B4-BE49-F238E27FC236}">
                <a16:creationId xmlns:a16="http://schemas.microsoft.com/office/drawing/2014/main" id="{CFEEB4C0-CE28-4B9B-A498-E3BFC0C3B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77" r="30835" b="-1"/>
          <a:stretch/>
        </p:blipFill>
        <p:spPr>
          <a:xfrm rot="5400000">
            <a:off x="3123407" y="-2133390"/>
            <a:ext cx="5932503" cy="11530584"/>
          </a:xfrm>
          <a:prstGeom prst="rect">
            <a:avLst/>
          </a:prstGeom>
        </p:spPr>
      </p:pic>
      <p:pic>
        <p:nvPicPr>
          <p:cNvPr id="19" name="Zástupný obsah 10" descr="Obsah obrázku osoba, interiér, vsedě, muž&#10;&#10;Popis byl vytvořen automaticky">
            <a:extLst>
              <a:ext uri="{FF2B5EF4-FFF2-40B4-BE49-F238E27FC236}">
                <a16:creationId xmlns:a16="http://schemas.microsoft.com/office/drawing/2014/main" id="{8B07C086-1555-4A45-A9B6-3C1AFB6DB1D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77" r="62369" b="-1"/>
          <a:stretch/>
        </p:blipFill>
        <p:spPr>
          <a:xfrm rot="5400000">
            <a:off x="5548576" y="-5032925"/>
            <a:ext cx="1084510" cy="1153058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ABF1881-5AFD-48F9-979A-19EE2FE30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998349" y="2960103"/>
            <a:ext cx="190858" cy="65836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E6D9192B-5B5B-4694-BD65-5E8DEB951DF0}"/>
              </a:ext>
            </a:extLst>
          </p:cNvPr>
          <p:cNvSpPr txBox="1">
            <a:spLocks/>
          </p:cNvSpPr>
          <p:nvPr/>
        </p:nvSpPr>
        <p:spPr>
          <a:xfrm>
            <a:off x="833949" y="368354"/>
            <a:ext cx="10515600" cy="13255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dirty="0"/>
              <a:t> </a:t>
            </a:r>
          </a:p>
        </p:txBody>
      </p:sp>
      <p:sp>
        <p:nvSpPr>
          <p:cNvPr id="26" name="TextovéPole 5">
            <a:extLst>
              <a:ext uri="{FF2B5EF4-FFF2-40B4-BE49-F238E27FC236}">
                <a16:creationId xmlns:a16="http://schemas.microsoft.com/office/drawing/2014/main" id="{B4F082A3-4193-4409-8206-2011718849F0}"/>
              </a:ext>
            </a:extLst>
          </p:cNvPr>
          <p:cNvSpPr txBox="1"/>
          <p:nvPr/>
        </p:nvSpPr>
        <p:spPr>
          <a:xfrm>
            <a:off x="1541417" y="665650"/>
            <a:ext cx="9222377" cy="77653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cs-CZ" sz="4000" b="1">
                <a:ea typeface="+mj-ea"/>
                <a:cs typeface="+mj-cs"/>
              </a:rPr>
              <a:t>PROSTORY NAŠÍ ŠKOLY</a:t>
            </a:r>
          </a:p>
        </p:txBody>
      </p:sp>
    </p:spTree>
    <p:extLst>
      <p:ext uri="{BB962C8B-B14F-4D97-AF65-F5344CB8AC3E}">
        <p14:creationId xmlns:p14="http://schemas.microsoft.com/office/powerpoint/2010/main" val="121882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C0FBB2-083B-4D64-878D-D759B7E0D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9B1419-5794-4D4C-8647-63B96E7D4B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BC3D37D-AE95-440E-ABAA-F8DB0896F5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4" t="9911" r="1819" b="8464"/>
          <a:stretch/>
        </p:blipFill>
        <p:spPr>
          <a:xfrm>
            <a:off x="270163" y="368354"/>
            <a:ext cx="11651673" cy="6124521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79C1AE1B-B61D-48D4-B512-AC02FE36FDBF}"/>
              </a:ext>
            </a:extLst>
          </p:cNvPr>
          <p:cNvSpPr txBox="1">
            <a:spLocks/>
          </p:cNvSpPr>
          <p:nvPr/>
        </p:nvSpPr>
        <p:spPr>
          <a:xfrm>
            <a:off x="731518" y="1005839"/>
            <a:ext cx="3148151" cy="111034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dirty="0"/>
              <a:t>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90552E7-203B-481F-A063-568E56B88015}"/>
              </a:ext>
            </a:extLst>
          </p:cNvPr>
          <p:cNvSpPr txBox="1"/>
          <p:nvPr/>
        </p:nvSpPr>
        <p:spPr>
          <a:xfrm>
            <a:off x="1101088" y="1289674"/>
            <a:ext cx="2409009" cy="55897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 fontScale="92500" lnSpcReduction="10000"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cs-CZ" sz="4000" b="1" dirty="0">
                <a:ea typeface="+mj-ea"/>
                <a:cs typeface="+mj-cs"/>
              </a:rPr>
              <a:t>aula</a:t>
            </a:r>
            <a:endParaRPr lang="en-US" sz="4000" b="1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00755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">
            <a:extLst>
              <a:ext uri="{FF2B5EF4-FFF2-40B4-BE49-F238E27FC236}">
                <a16:creationId xmlns:a16="http://schemas.microsoft.com/office/drawing/2014/main" id="{97458AE4-A3C3-43CD-BBE2-1FD13D3C2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606" y="290944"/>
            <a:ext cx="4172422" cy="6276109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 descr="Obsah obrázku interiér, raketa, míč, stůl&#10;&#10;Popis byl vytvořen automaticky">
            <a:extLst>
              <a:ext uri="{FF2B5EF4-FFF2-40B4-BE49-F238E27FC236}">
                <a16:creationId xmlns:a16="http://schemas.microsoft.com/office/drawing/2014/main" id="{3246A6C6-D8F0-495E-BFDF-98D02C2C2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0616" y="1075459"/>
            <a:ext cx="6276109" cy="4707082"/>
          </a:xfrm>
          <a:prstGeom prst="rect">
            <a:avLst/>
          </a:prstGeom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A7AA1DD2-D9B9-4EE2-8C26-E7FE17EAF093}"/>
              </a:ext>
            </a:extLst>
          </p:cNvPr>
          <p:cNvSpPr txBox="1">
            <a:spLocks/>
          </p:cNvSpPr>
          <p:nvPr/>
        </p:nvSpPr>
        <p:spPr>
          <a:xfrm>
            <a:off x="3357155" y="418011"/>
            <a:ext cx="5172892" cy="10972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dirty="0"/>
              <a:t>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17A7FED-53ED-413C-98F4-5B29B6C7F5DE}"/>
              </a:ext>
            </a:extLst>
          </p:cNvPr>
          <p:cNvSpPr txBox="1"/>
          <p:nvPr/>
        </p:nvSpPr>
        <p:spPr>
          <a:xfrm>
            <a:off x="3659642" y="643975"/>
            <a:ext cx="4545874" cy="64535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cs-CZ" sz="4000" b="1" dirty="0">
                <a:ea typeface="+mj-ea"/>
                <a:cs typeface="+mj-cs"/>
              </a:rPr>
              <a:t>chodby</a:t>
            </a:r>
            <a:endParaRPr lang="en-US" sz="4000" b="1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15672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2">
            <a:extLst>
              <a:ext uri="{FF2B5EF4-FFF2-40B4-BE49-F238E27FC236}">
                <a16:creationId xmlns:a16="http://schemas.microsoft.com/office/drawing/2014/main" id="{20BDD781-80FE-4095-BA7B-6C1DC20D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73" y="2308620"/>
            <a:ext cx="6072096" cy="4042629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613FA121-97B9-482A-865A-856C915D78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64"/>
          <a:stretch/>
        </p:blipFill>
        <p:spPr bwMode="auto">
          <a:xfrm>
            <a:off x="4472214" y="323736"/>
            <a:ext cx="7136713" cy="4164374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1">
            <a:extLst>
              <a:ext uri="{FF2B5EF4-FFF2-40B4-BE49-F238E27FC236}">
                <a16:creationId xmlns:a16="http://schemas.microsoft.com/office/drawing/2014/main" id="{1AFE1696-7988-4197-97A5-AA9357130589}"/>
              </a:ext>
            </a:extLst>
          </p:cNvPr>
          <p:cNvSpPr txBox="1">
            <a:spLocks/>
          </p:cNvSpPr>
          <p:nvPr/>
        </p:nvSpPr>
        <p:spPr>
          <a:xfrm>
            <a:off x="583073" y="433492"/>
            <a:ext cx="5107578" cy="13255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dirty="0"/>
              <a:t>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27A148B-D0B8-49E0-97DF-46D15DF212AC}"/>
              </a:ext>
            </a:extLst>
          </p:cNvPr>
          <p:cNvSpPr txBox="1"/>
          <p:nvPr/>
        </p:nvSpPr>
        <p:spPr>
          <a:xfrm>
            <a:off x="1072930" y="708005"/>
            <a:ext cx="4127863" cy="77653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cs-CZ" sz="4000" b="1" dirty="0">
                <a:ea typeface="+mj-ea"/>
                <a:cs typeface="+mj-cs"/>
              </a:rPr>
              <a:t>počítačové učebny</a:t>
            </a:r>
            <a:endParaRPr lang="en-US" sz="4000" b="1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51508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71D7DFD-E52E-4EBE-8215-94CCB0E548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58" t="14730" r="3258" b="8465"/>
          <a:stretch/>
        </p:blipFill>
        <p:spPr>
          <a:xfrm>
            <a:off x="3486566" y="2563091"/>
            <a:ext cx="8308195" cy="3837709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516FDCB9-3EDA-4708-9B85-15828D5DBC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82" y="270668"/>
            <a:ext cx="5518009" cy="3672845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31B04617-AECF-4EE5-8CC5-388E424F30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l="5113" t="2772" r="4493" b="4752"/>
          <a:stretch/>
        </p:blipFill>
        <p:spPr>
          <a:xfrm>
            <a:off x="9114707" y="270668"/>
            <a:ext cx="2398420" cy="3275792"/>
          </a:xfrm>
          <a:prstGeom prst="rect">
            <a:avLst/>
          </a:prstGeom>
          <a:effectLst/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7FD42F94-A6AE-4C0E-989F-43B543DB282B}"/>
              </a:ext>
            </a:extLst>
          </p:cNvPr>
          <p:cNvSpPr txBox="1">
            <a:spLocks/>
          </p:cNvSpPr>
          <p:nvPr/>
        </p:nvSpPr>
        <p:spPr>
          <a:xfrm>
            <a:off x="4429894" y="457200"/>
            <a:ext cx="3997233" cy="112340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cs-CZ" dirty="0"/>
              <a:t>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B031501-9BED-4F53-8F84-786F19832E46}"/>
              </a:ext>
            </a:extLst>
          </p:cNvPr>
          <p:cNvSpPr txBox="1"/>
          <p:nvPr/>
        </p:nvSpPr>
        <p:spPr>
          <a:xfrm>
            <a:off x="4947580" y="682756"/>
            <a:ext cx="2961860" cy="67229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cs-CZ" sz="4000" b="1" dirty="0">
                <a:ea typeface="+mj-ea"/>
                <a:cs typeface="+mj-cs"/>
              </a:rPr>
              <a:t>učebny</a:t>
            </a:r>
            <a:endParaRPr lang="en-US" sz="4000" b="1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1732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>
            <a:extLst>
              <a:ext uri="{FF2B5EF4-FFF2-40B4-BE49-F238E27FC236}">
                <a16:creationId xmlns:a16="http://schemas.microsoft.com/office/drawing/2014/main" id="{502DB790-EB86-4226-BCED-A8DBBEE50CF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br>
              <a:rPr lang="cs-CZ" altLang="cs-CZ" dirty="0"/>
            </a:br>
            <a:endParaRPr lang="cs-CZ" altLang="cs-CZ" dirty="0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2BF062C-1D1D-4C76-8477-4771287AA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https://www.youtube.com/watch?v=xuSDrTDSD5Y</a:t>
            </a:r>
            <a:endParaRPr lang="cs-CZ" sz="4000" b="1" dirty="0"/>
          </a:p>
        </p:txBody>
      </p:sp>
      <p:sp>
        <p:nvSpPr>
          <p:cNvPr id="8" name="Obdélník: s jedním odříznutým rohem 7">
            <a:extLst>
              <a:ext uri="{FF2B5EF4-FFF2-40B4-BE49-F238E27FC236}">
                <a16:creationId xmlns:a16="http://schemas.microsoft.com/office/drawing/2014/main" id="{7B01BB29-5695-4B54-8F43-D970D45888D6}"/>
              </a:ext>
            </a:extLst>
          </p:cNvPr>
          <p:cNvSpPr/>
          <p:nvPr/>
        </p:nvSpPr>
        <p:spPr>
          <a:xfrm rot="9769224" flipH="1">
            <a:off x="1318152" y="2668841"/>
            <a:ext cx="3741889" cy="2909821"/>
          </a:xfrm>
          <a:prstGeom prst="snip1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: s jedním odříznutým rohem 8">
            <a:extLst>
              <a:ext uri="{FF2B5EF4-FFF2-40B4-BE49-F238E27FC236}">
                <a16:creationId xmlns:a16="http://schemas.microsoft.com/office/drawing/2014/main" id="{BF9F6D69-534A-4128-B545-B413949EA6CA}"/>
              </a:ext>
            </a:extLst>
          </p:cNvPr>
          <p:cNvSpPr/>
          <p:nvPr/>
        </p:nvSpPr>
        <p:spPr>
          <a:xfrm rot="11307845">
            <a:off x="7133589" y="3304182"/>
            <a:ext cx="3383258" cy="2787306"/>
          </a:xfrm>
          <a:prstGeom prst="snip1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1B9E405-E773-487C-AC33-0D378690A993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20539291">
            <a:off x="1532456" y="3367507"/>
            <a:ext cx="3701271" cy="3035771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cs-CZ" altLang="cs-CZ" sz="3600" b="1" dirty="0">
                <a:solidFill>
                  <a:srgbClr val="000000"/>
                </a:solidFill>
                <a:cs typeface="Calibri" panose="020F0502020204030204" pitchFamily="34" charset="0"/>
              </a:rPr>
              <a:t>Dny otevřených dveří 9. a 10. 1. 2026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CA6E6A0-5D61-4504-A3D8-FB9D55D24F27}"/>
              </a:ext>
            </a:extLst>
          </p:cNvPr>
          <p:cNvSpPr txBox="1"/>
          <p:nvPr/>
        </p:nvSpPr>
        <p:spPr>
          <a:xfrm rot="433396">
            <a:off x="7200128" y="3933745"/>
            <a:ext cx="3205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altLang="cs-CZ" sz="3200" b="1" dirty="0">
                <a:solidFill>
                  <a:srgbClr val="000000"/>
                </a:solidFill>
                <a:cs typeface="Calibri" panose="020F0502020204030204" pitchFamily="34" charset="0"/>
              </a:rPr>
              <a:t>Po předchozí dohodě možné kdykoliv</a:t>
            </a:r>
            <a:endParaRPr lang="cs-CZ" sz="3200" b="1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37CD8541-1D6C-4051-8C6A-27BA356FF6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07556">
            <a:off x="2481537" y="2949427"/>
            <a:ext cx="819553" cy="771344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BFE829A1-0B37-4DAA-A612-A35F3E402E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4170">
            <a:off x="8552722" y="3563094"/>
            <a:ext cx="693834" cy="6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11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341</Words>
  <Application>Microsoft Office PowerPoint</Application>
  <PresentationFormat>Širokoúhlá obrazovka</PresentationFormat>
  <Paragraphs>80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Courier New</vt:lpstr>
      <vt:lpstr>Office Theme</vt:lpstr>
      <vt:lpstr>Prezentace aplikace PowerPoint</vt:lpstr>
      <vt:lpstr> </vt:lpstr>
      <vt:lpstr>Prezentace aplikace PowerPoint</vt:lpstr>
      <vt:lpstr> 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https://www.youtube.com/watch?v=xuSDrTDSD5Y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Skorpilova Zuzana</dc:creator>
  <cp:lastModifiedBy>Mgr. Tomáš Maier</cp:lastModifiedBy>
  <cp:revision>32</cp:revision>
  <dcterms:created xsi:type="dcterms:W3CDTF">2019-11-26T18:29:53Z</dcterms:created>
  <dcterms:modified xsi:type="dcterms:W3CDTF">2025-11-10T07:31:43Z</dcterms:modified>
</cp:coreProperties>
</file>